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78" r:id="rId28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8" d="100"/>
          <a:sy n="58" d="100"/>
        </p:scale>
        <p:origin x="25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57AA9C2-93FB-4A64-94BB-10FA6F59948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BAD184-DDB8-4759-B650-2DD53D11D1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AA5F4-3D68-40B7-9443-E2EB5F8685B6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03FE2F-74AE-4E75-8F04-F29215C398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B2277E-F9CB-4EEB-8B46-886F02B07E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8918575"/>
            <a:ext cx="3078163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0667E-8B27-41C6-B067-96B970C90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88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11/29/2017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Grammar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17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8D8F8-02B9-4D50-BBD5-2F5F4B56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Adjective Preposition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23D79-3276-4261-862A-E9160450D0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Most often occurs in the following pattern: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Subject-prepositional phrase-verb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Example:</a:t>
            </a:r>
          </a:p>
          <a:p>
            <a:r>
              <a:rPr lang="en-US" sz="2400" dirty="0"/>
              <a:t>The motto </a:t>
            </a:r>
            <a:r>
              <a:rPr lang="en-US" sz="2400" b="1" i="1" dirty="0"/>
              <a:t>on the wall</a:t>
            </a:r>
            <a:r>
              <a:rPr lang="en-US" sz="2400" dirty="0"/>
              <a:t> is inspiring.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0215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C957A-1315-4F16-8B55-B177BCC4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Adverbial Prepositions: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095D0-AA9E-4497-AF61-36D291D8B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Most often occurs in the following pattern:</a:t>
            </a:r>
          </a:p>
          <a:p>
            <a:pPr marL="0" indent="0">
              <a:buNone/>
            </a:pPr>
            <a:r>
              <a:rPr lang="en-US" sz="2400" dirty="0"/>
              <a:t>Subject-verb-prepositional phrase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Example:</a:t>
            </a:r>
          </a:p>
          <a:p>
            <a:pPr marL="0" indent="0">
              <a:buNone/>
            </a:pPr>
            <a:r>
              <a:rPr lang="en-US" sz="2400" dirty="0"/>
              <a:t>The boys drew the graffiti </a:t>
            </a:r>
            <a:r>
              <a:rPr lang="en-US" sz="2400" b="1" i="1" dirty="0"/>
              <a:t>on the wall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42700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541054-1FAC-46F4-9DAE-A816599D7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Prepositions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9EFB0CB-DB8F-4903-B8D6-DD659BB90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9848" y="1635162"/>
            <a:ext cx="2006839" cy="432113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About</a:t>
            </a:r>
          </a:p>
          <a:p>
            <a:pPr marL="0" indent="0">
              <a:buNone/>
            </a:pPr>
            <a:r>
              <a:rPr lang="en-US" dirty="0"/>
              <a:t>Above</a:t>
            </a:r>
          </a:p>
          <a:p>
            <a:pPr marL="0" indent="0">
              <a:buNone/>
            </a:pPr>
            <a:r>
              <a:rPr lang="en-US" dirty="0"/>
              <a:t>According to </a:t>
            </a:r>
          </a:p>
          <a:p>
            <a:pPr marL="0" indent="0">
              <a:buNone/>
            </a:pPr>
            <a:r>
              <a:rPr lang="en-US" dirty="0"/>
              <a:t>Across</a:t>
            </a:r>
          </a:p>
          <a:p>
            <a:pPr marL="0" indent="0">
              <a:buNone/>
            </a:pPr>
            <a:r>
              <a:rPr lang="en-US" dirty="0"/>
              <a:t>After</a:t>
            </a:r>
          </a:p>
          <a:p>
            <a:pPr marL="0" indent="0">
              <a:buNone/>
            </a:pPr>
            <a:r>
              <a:rPr lang="en-US" dirty="0"/>
              <a:t>Against</a:t>
            </a:r>
          </a:p>
          <a:p>
            <a:pPr marL="0" indent="0">
              <a:buNone/>
            </a:pPr>
            <a:r>
              <a:rPr lang="en-US" dirty="0"/>
              <a:t>Along</a:t>
            </a:r>
          </a:p>
          <a:p>
            <a:pPr marL="0" indent="0">
              <a:buNone/>
            </a:pPr>
            <a:r>
              <a:rPr lang="en-US" dirty="0"/>
              <a:t>Among</a:t>
            </a:r>
          </a:p>
          <a:p>
            <a:pPr marL="0" indent="0">
              <a:buNone/>
            </a:pPr>
            <a:r>
              <a:rPr lang="en-US" dirty="0"/>
              <a:t>Around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At</a:t>
            </a:r>
          </a:p>
          <a:p>
            <a:pPr marL="0" indent="0">
              <a:buNone/>
            </a:pPr>
            <a:r>
              <a:rPr lang="en-US" dirty="0"/>
              <a:t>Because of</a:t>
            </a:r>
          </a:p>
          <a:p>
            <a:pPr marL="0" indent="0">
              <a:buNone/>
            </a:pPr>
            <a:r>
              <a:rPr lang="en-US" dirty="0"/>
              <a:t>Before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CE71772-A908-4840-8207-A3FBECC4145F}"/>
              </a:ext>
            </a:extLst>
          </p:cNvPr>
          <p:cNvSpPr txBox="1">
            <a:spLocks/>
          </p:cNvSpPr>
          <p:nvPr/>
        </p:nvSpPr>
        <p:spPr>
          <a:xfrm>
            <a:off x="3721608" y="1635161"/>
            <a:ext cx="2259644" cy="432113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US" dirty="0"/>
              <a:t>Behind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Below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Beneath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Beside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Between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Beyond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But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By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Despite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Down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During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Except</a:t>
            </a:r>
          </a:p>
          <a:p>
            <a:pPr marL="0" indent="0">
              <a:buFont typeface="Garamond" pitchFamily="18" charset="0"/>
              <a:buNone/>
            </a:pPr>
            <a:endParaRPr lang="en-US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D801568A-4C8A-427F-87CD-3F976B7D1819}"/>
              </a:ext>
            </a:extLst>
          </p:cNvPr>
          <p:cNvSpPr txBox="1">
            <a:spLocks/>
          </p:cNvSpPr>
          <p:nvPr/>
        </p:nvSpPr>
        <p:spPr>
          <a:xfrm>
            <a:off x="5981252" y="1635160"/>
            <a:ext cx="2654808" cy="43211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US" dirty="0"/>
              <a:t>For (because)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From 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In, Inside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Into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Like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Near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Of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Off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On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Out, Out of, Outside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Over</a:t>
            </a:r>
          </a:p>
        </p:txBody>
      </p:sp>
      <p:sp>
        <p:nvSpPr>
          <p:cNvPr id="10" name="Content Placeholder 6">
            <a:extLst>
              <a:ext uri="{FF2B5EF4-FFF2-40B4-BE49-F238E27FC236}">
                <a16:creationId xmlns:a16="http://schemas.microsoft.com/office/drawing/2014/main" id="{57E0F6CC-C62E-4251-BF55-94CA33196A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747760" y="1635160"/>
            <a:ext cx="1984248" cy="432181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Past</a:t>
            </a:r>
          </a:p>
          <a:p>
            <a:pPr marL="0" indent="0">
              <a:buNone/>
            </a:pPr>
            <a:r>
              <a:rPr lang="en-US" dirty="0"/>
              <a:t>Since</a:t>
            </a:r>
          </a:p>
          <a:p>
            <a:pPr marL="0" indent="0">
              <a:buNone/>
            </a:pPr>
            <a:r>
              <a:rPr lang="en-US" dirty="0"/>
              <a:t>Through</a:t>
            </a:r>
          </a:p>
          <a:p>
            <a:pPr marL="0" indent="0">
              <a:buNone/>
            </a:pPr>
            <a:r>
              <a:rPr lang="en-US" dirty="0"/>
              <a:t>Throughout</a:t>
            </a:r>
          </a:p>
          <a:p>
            <a:pPr marL="0" indent="0">
              <a:buNone/>
            </a:pPr>
            <a:r>
              <a:rPr lang="en-US" dirty="0"/>
              <a:t>To</a:t>
            </a:r>
          </a:p>
          <a:p>
            <a:pPr marL="0" indent="0">
              <a:buNone/>
            </a:pPr>
            <a:r>
              <a:rPr lang="en-US" dirty="0"/>
              <a:t>Toward</a:t>
            </a:r>
          </a:p>
          <a:p>
            <a:pPr marL="0" indent="0">
              <a:buNone/>
            </a:pPr>
            <a:r>
              <a:rPr lang="en-US" dirty="0"/>
              <a:t>Under</a:t>
            </a:r>
          </a:p>
          <a:p>
            <a:pPr marL="0" indent="0">
              <a:buNone/>
            </a:pPr>
            <a:r>
              <a:rPr lang="en-US" dirty="0"/>
              <a:t>Until</a:t>
            </a:r>
          </a:p>
          <a:p>
            <a:pPr marL="0" indent="0">
              <a:buNone/>
            </a:pPr>
            <a:r>
              <a:rPr lang="en-US" dirty="0"/>
              <a:t>Up</a:t>
            </a:r>
          </a:p>
          <a:p>
            <a:pPr marL="0" indent="0">
              <a:buNone/>
            </a:pPr>
            <a:r>
              <a:rPr lang="en-US" dirty="0"/>
              <a:t>Upon</a:t>
            </a:r>
          </a:p>
          <a:p>
            <a:pPr marL="0" indent="0">
              <a:buNone/>
            </a:pPr>
            <a:r>
              <a:rPr lang="en-US" dirty="0"/>
              <a:t>With</a:t>
            </a:r>
          </a:p>
          <a:p>
            <a:pPr marL="0" indent="0">
              <a:buNone/>
            </a:pPr>
            <a:r>
              <a:rPr lang="en-US" dirty="0"/>
              <a:t>Within</a:t>
            </a:r>
          </a:p>
          <a:p>
            <a:pPr marL="0" indent="0">
              <a:buNone/>
            </a:pPr>
            <a:r>
              <a:rPr lang="en-US" dirty="0"/>
              <a:t>Without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7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5CD1861-7BF6-4C51-B5AB-3AD523259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Preposition Practice (Mon)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BDFA8E5-87EA-4E3E-831E-3CDF977C06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6066" y="2103120"/>
            <a:ext cx="10329134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Underline the prepositional phrases and identify them as ADJ or ADV</a:t>
            </a:r>
          </a:p>
          <a:p>
            <a:pPr marL="0" indent="0">
              <a:buNone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The barking dog chased the frantic squirrel around the house and under a bush.</a:t>
            </a:r>
          </a:p>
          <a:p>
            <a:pPr marL="342900" indent="-342900">
              <a:buAutoNum type="arabicPeriod"/>
            </a:pPr>
            <a:r>
              <a:rPr lang="en-US" sz="2400" dirty="0"/>
              <a:t>It was a scene of pathetic comedy.</a:t>
            </a:r>
          </a:p>
          <a:p>
            <a:pPr marL="342900" indent="-342900">
              <a:buAutoNum type="arabicPeriod"/>
            </a:pPr>
            <a:r>
              <a:rPr lang="en-US" sz="2400" dirty="0"/>
              <a:t>For several moments the squirrel’s escape seemed hopeless, but fortune suddenly reversed itself.</a:t>
            </a:r>
          </a:p>
          <a:p>
            <a:pPr marL="342900" indent="-342900">
              <a:buAutoNum type="arabicPeriod"/>
            </a:pPr>
            <a:r>
              <a:rPr lang="en-US" sz="2400" dirty="0"/>
              <a:t>The dog collapsed in exhaustion, and we breathed a sigh of relief.</a:t>
            </a:r>
          </a:p>
        </p:txBody>
      </p:sp>
    </p:spTree>
    <p:extLst>
      <p:ext uri="{BB962C8B-B14F-4D97-AF65-F5344CB8AC3E}">
        <p14:creationId xmlns:p14="http://schemas.microsoft.com/office/powerpoint/2010/main" val="4049382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B7817-5581-4BEA-8774-91C97AE11B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Preposition Practice (Tues)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02B8B0-2A77-44BD-AEF3-FF4CF3BB2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Rewrite each of the following sentences so the preposition is not the last word.</a:t>
            </a:r>
          </a:p>
          <a:p>
            <a:pPr marL="0" indent="0">
              <a:buNone/>
            </a:pPr>
            <a:endParaRPr lang="en-US" sz="2400" dirty="0"/>
          </a:p>
          <a:p>
            <a:pPr marL="342900" indent="-342900">
              <a:buAutoNum type="arabicPeriod"/>
            </a:pPr>
            <a:r>
              <a:rPr lang="en-US" sz="2400" dirty="0"/>
              <a:t>Dylan is the one that Luigi seeks advice from.</a:t>
            </a:r>
          </a:p>
          <a:p>
            <a:pPr marL="342900" indent="-342900">
              <a:buAutoNum type="arabicPeriod"/>
            </a:pPr>
            <a:r>
              <a:rPr lang="en-US" sz="2400" dirty="0"/>
              <a:t>Animal rights is an issue I care deeply about.</a:t>
            </a:r>
          </a:p>
          <a:p>
            <a:pPr marL="342900" indent="-342900">
              <a:buAutoNum type="arabicPeriod"/>
            </a:pPr>
            <a:r>
              <a:rPr lang="en-US" sz="2400" dirty="0"/>
              <a:t>Which flavor of ice cream are you going to ask for?</a:t>
            </a:r>
          </a:p>
          <a:p>
            <a:pPr marL="342900" indent="-342900">
              <a:buAutoNum type="arabicPeriod"/>
            </a:pPr>
            <a:r>
              <a:rPr lang="en-US" sz="2400" dirty="0"/>
              <a:t>Rochester is the man Jane Eyre fell in love with.</a:t>
            </a:r>
          </a:p>
        </p:txBody>
      </p:sp>
    </p:spTree>
    <p:extLst>
      <p:ext uri="{BB962C8B-B14F-4D97-AF65-F5344CB8AC3E}">
        <p14:creationId xmlns:p14="http://schemas.microsoft.com/office/powerpoint/2010/main" val="38531358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F3C5-1CF7-48DD-88B1-D4C1C70D6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B09EE-0D8E-49A4-95AA-CF4B71F4E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word that connects words, phrases (groups of words that do not contain both a subject and a verb), or clauses (groups of words that do contain subjects and verbs).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Categories of conjunctions:</a:t>
            </a:r>
          </a:p>
          <a:p>
            <a:r>
              <a:rPr lang="en-US" sz="2000" dirty="0"/>
              <a:t>Coordinating</a:t>
            </a:r>
          </a:p>
          <a:p>
            <a:r>
              <a:rPr lang="en-US" sz="2000" dirty="0"/>
              <a:t>Subordinating </a:t>
            </a:r>
          </a:p>
          <a:p>
            <a:r>
              <a:rPr lang="en-US" sz="2000" dirty="0"/>
              <a:t>Correlative</a:t>
            </a:r>
          </a:p>
          <a:p>
            <a:r>
              <a:rPr lang="en-US" sz="2000" dirty="0"/>
              <a:t>Conjunctive</a:t>
            </a:r>
          </a:p>
        </p:txBody>
      </p:sp>
    </p:spTree>
    <p:extLst>
      <p:ext uri="{BB962C8B-B14F-4D97-AF65-F5344CB8AC3E}">
        <p14:creationId xmlns:p14="http://schemas.microsoft.com/office/powerpoint/2010/main" val="3421548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52616-906C-4CEF-9C1A-5BEB2FA87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C3BAD-3A24-4147-BD65-46D043901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FANBOYS</a:t>
            </a:r>
          </a:p>
          <a:p>
            <a:pPr marL="0" indent="0">
              <a:buNone/>
            </a:pPr>
            <a:r>
              <a:rPr lang="en-US" sz="2400" dirty="0"/>
              <a:t>F: For</a:t>
            </a:r>
          </a:p>
          <a:p>
            <a:pPr marL="0" indent="0">
              <a:buNone/>
            </a:pPr>
            <a:r>
              <a:rPr lang="en-US" sz="2400" dirty="0"/>
              <a:t>A: And</a:t>
            </a:r>
          </a:p>
          <a:p>
            <a:pPr marL="0" indent="0">
              <a:buNone/>
            </a:pPr>
            <a:r>
              <a:rPr lang="en-US" sz="2400" dirty="0"/>
              <a:t>N: Nor</a:t>
            </a:r>
          </a:p>
          <a:p>
            <a:pPr marL="0" indent="0">
              <a:buNone/>
            </a:pPr>
            <a:r>
              <a:rPr lang="en-US" sz="2400" dirty="0"/>
              <a:t>B: But</a:t>
            </a:r>
          </a:p>
          <a:p>
            <a:pPr marL="0" indent="0">
              <a:buNone/>
            </a:pPr>
            <a:r>
              <a:rPr lang="en-US" sz="2400" dirty="0"/>
              <a:t>O: Or</a:t>
            </a:r>
          </a:p>
          <a:p>
            <a:pPr marL="0" indent="0">
              <a:buNone/>
            </a:pPr>
            <a:r>
              <a:rPr lang="en-US" sz="2400" dirty="0"/>
              <a:t>Y: Yet</a:t>
            </a:r>
          </a:p>
          <a:p>
            <a:pPr marL="0" indent="0">
              <a:buNone/>
            </a:pPr>
            <a:r>
              <a:rPr lang="en-US" sz="2400" dirty="0"/>
              <a:t>S: So</a:t>
            </a:r>
          </a:p>
        </p:txBody>
      </p:sp>
    </p:spTree>
    <p:extLst>
      <p:ext uri="{BB962C8B-B14F-4D97-AF65-F5344CB8AC3E}">
        <p14:creationId xmlns:p14="http://schemas.microsoft.com/office/powerpoint/2010/main" val="32630246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17A97-56F5-4B98-B5E9-E86C7F68B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Subordinating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4F9AD-49FA-4B95-A38E-42A165789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41088"/>
            <a:ext cx="4258235" cy="393192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After</a:t>
            </a:r>
          </a:p>
          <a:p>
            <a:pPr marL="0" indent="0">
              <a:buNone/>
            </a:pPr>
            <a:r>
              <a:rPr lang="en-US" dirty="0"/>
              <a:t>Although</a:t>
            </a:r>
          </a:p>
          <a:p>
            <a:pPr marL="0" indent="0">
              <a:buNone/>
            </a:pPr>
            <a:r>
              <a:rPr lang="en-US" dirty="0"/>
              <a:t>As</a:t>
            </a:r>
          </a:p>
          <a:p>
            <a:pPr marL="0" indent="0">
              <a:buNone/>
            </a:pPr>
            <a:r>
              <a:rPr lang="en-US" dirty="0"/>
              <a:t>Because</a:t>
            </a:r>
          </a:p>
          <a:p>
            <a:pPr marL="0" indent="0">
              <a:buNone/>
            </a:pPr>
            <a:r>
              <a:rPr lang="en-US" dirty="0"/>
              <a:t>Before</a:t>
            </a:r>
          </a:p>
          <a:p>
            <a:pPr marL="0" indent="0">
              <a:buNone/>
            </a:pPr>
            <a:r>
              <a:rPr lang="en-US" dirty="0"/>
              <a:t>Even though</a:t>
            </a:r>
          </a:p>
          <a:p>
            <a:pPr marL="0" indent="0">
              <a:buNone/>
            </a:pPr>
            <a:r>
              <a:rPr lang="en-US" dirty="0"/>
              <a:t>If </a:t>
            </a:r>
          </a:p>
          <a:p>
            <a:pPr marL="0" indent="0">
              <a:buNone/>
            </a:pPr>
            <a:r>
              <a:rPr lang="en-US" dirty="0"/>
              <a:t>Once</a:t>
            </a:r>
          </a:p>
          <a:p>
            <a:pPr marL="0" indent="0">
              <a:buNone/>
            </a:pPr>
            <a:r>
              <a:rPr lang="en-US" dirty="0"/>
              <a:t>Since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8FE1CE4-3DD7-40AE-810F-AE5813CE9924}"/>
              </a:ext>
            </a:extLst>
          </p:cNvPr>
          <p:cNvSpPr txBox="1">
            <a:spLocks/>
          </p:cNvSpPr>
          <p:nvPr/>
        </p:nvSpPr>
        <p:spPr>
          <a:xfrm>
            <a:off x="6096000" y="2014194"/>
            <a:ext cx="4258235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US" dirty="0"/>
              <a:t>So that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Though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Unless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Until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When, whenever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Where, wherever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Whereas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Whether or not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While</a:t>
            </a:r>
          </a:p>
          <a:p>
            <a:pPr marL="0" indent="0">
              <a:buFont typeface="Garamond" pitchFamily="18" charset="0"/>
              <a:buNone/>
            </a:pPr>
            <a:endParaRPr lang="en-US" dirty="0"/>
          </a:p>
          <a:p>
            <a:pPr marL="0" indent="0">
              <a:buFont typeface="Garamond" pitchFamily="18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30853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FC36C-0F29-4BB3-9C9F-8B9707D73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Correlative Conjunctions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37B06-00E1-420F-9D5D-88FFB7781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Works together in pairs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400" dirty="0"/>
              <a:t>Both/And</a:t>
            </a:r>
          </a:p>
          <a:p>
            <a:r>
              <a:rPr lang="en-US" sz="2400" dirty="0"/>
              <a:t>Either/Or</a:t>
            </a:r>
          </a:p>
          <a:p>
            <a:r>
              <a:rPr lang="en-US" sz="2400" dirty="0"/>
              <a:t>Neither/Nor</a:t>
            </a:r>
          </a:p>
          <a:p>
            <a:r>
              <a:rPr lang="en-US" sz="2400" dirty="0"/>
              <a:t>Not only/ But also</a:t>
            </a:r>
          </a:p>
          <a:p>
            <a:r>
              <a:rPr lang="en-US" sz="2400" dirty="0"/>
              <a:t>Whether/Or</a:t>
            </a:r>
          </a:p>
        </p:txBody>
      </p:sp>
    </p:spTree>
    <p:extLst>
      <p:ext uri="{BB962C8B-B14F-4D97-AF65-F5344CB8AC3E}">
        <p14:creationId xmlns:p14="http://schemas.microsoft.com/office/powerpoint/2010/main" val="627302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F83238C-4179-4C68-B749-987CD5EA5E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Conjunctive Adverbs</a:t>
            </a:r>
            <a:br>
              <a:rPr lang="en-US" dirty="0"/>
            </a:br>
            <a:r>
              <a:rPr lang="en-US" sz="2400" dirty="0" err="1"/>
              <a:t>Adverbs</a:t>
            </a:r>
            <a:r>
              <a:rPr lang="en-US" sz="2400" dirty="0"/>
              <a:t> that do the work of conjunctions by following a semi-colon –</a:t>
            </a:r>
            <a:br>
              <a:rPr lang="en-US" sz="2400" dirty="0"/>
            </a:br>
            <a:r>
              <a:rPr lang="en-US" sz="2400" dirty="0"/>
              <a:t>Joins two sentences together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27282C4-36E7-41CD-8A64-8A8D12A88A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2967318" cy="374904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Accordingly</a:t>
            </a:r>
          </a:p>
          <a:p>
            <a:pPr marL="0" indent="0">
              <a:buNone/>
            </a:pPr>
            <a:r>
              <a:rPr lang="en-US" dirty="0"/>
              <a:t>Additionally</a:t>
            </a:r>
          </a:p>
          <a:p>
            <a:pPr marL="0" indent="0">
              <a:buNone/>
            </a:pPr>
            <a:r>
              <a:rPr lang="en-US" dirty="0"/>
              <a:t>Also</a:t>
            </a:r>
          </a:p>
          <a:p>
            <a:pPr marL="0" indent="0">
              <a:buNone/>
            </a:pPr>
            <a:r>
              <a:rPr lang="en-US" dirty="0"/>
              <a:t>Consequently</a:t>
            </a:r>
          </a:p>
          <a:p>
            <a:pPr marL="0" indent="0">
              <a:buNone/>
            </a:pPr>
            <a:r>
              <a:rPr lang="en-US" dirty="0"/>
              <a:t>Finally</a:t>
            </a:r>
          </a:p>
          <a:p>
            <a:pPr marL="0" indent="0">
              <a:buNone/>
            </a:pPr>
            <a:r>
              <a:rPr lang="en-US" dirty="0"/>
              <a:t>Furthermore</a:t>
            </a:r>
          </a:p>
          <a:p>
            <a:pPr marL="0" indent="0">
              <a:buNone/>
            </a:pPr>
            <a:r>
              <a:rPr lang="en-US" dirty="0"/>
              <a:t>Hence</a:t>
            </a:r>
          </a:p>
          <a:p>
            <a:pPr marL="0" indent="0">
              <a:buNone/>
            </a:pPr>
            <a:r>
              <a:rPr lang="en-US" dirty="0"/>
              <a:t>However</a:t>
            </a:r>
          </a:p>
          <a:p>
            <a:pPr marL="0" indent="0">
              <a:buNone/>
            </a:pPr>
            <a:r>
              <a:rPr lang="en-US" dirty="0"/>
              <a:t>In addition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3B9F3974-628D-491C-BED8-123C3A13AAD8}"/>
              </a:ext>
            </a:extLst>
          </p:cNvPr>
          <p:cNvSpPr txBox="1">
            <a:spLocks/>
          </p:cNvSpPr>
          <p:nvPr/>
        </p:nvSpPr>
        <p:spPr>
          <a:xfrm>
            <a:off x="4346090" y="2103120"/>
            <a:ext cx="2967318" cy="374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US" dirty="0"/>
              <a:t>In conclusion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In contrast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Indeed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In fact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Instead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Likewise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Meanwhile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Moreover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Nevertheless</a:t>
            </a:r>
          </a:p>
          <a:p>
            <a:pPr marL="0" indent="0">
              <a:buFont typeface="Garamond" pitchFamily="18" charset="0"/>
              <a:buNone/>
            </a:pPr>
            <a:endParaRPr lang="en-US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FD199CA6-FBDC-42B5-8112-C307F40F81B6}"/>
              </a:ext>
            </a:extLst>
          </p:cNvPr>
          <p:cNvSpPr txBox="1">
            <a:spLocks/>
          </p:cNvSpPr>
          <p:nvPr/>
        </p:nvSpPr>
        <p:spPr>
          <a:xfrm>
            <a:off x="8071822" y="2103120"/>
            <a:ext cx="2967318" cy="37490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Clr>
                <a:schemeClr val="tx1">
                  <a:lumMod val="85000"/>
                  <a:lumOff val="15000"/>
                </a:schemeClr>
              </a:buClr>
              <a:buFont typeface="Garamond" pitchFamily="18" charset="0"/>
              <a:buChar char="◦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Garamond" pitchFamily="18" charset="0"/>
              <a:buNone/>
            </a:pPr>
            <a:r>
              <a:rPr lang="en-US" dirty="0"/>
              <a:t>Nonetheless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On the contrary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On the other hand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Otherwise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Still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Then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Therefore</a:t>
            </a:r>
          </a:p>
          <a:p>
            <a:pPr marL="0" indent="0">
              <a:buFont typeface="Garamond" pitchFamily="18" charset="0"/>
              <a:buNone/>
            </a:pPr>
            <a:r>
              <a:rPr lang="en-US" dirty="0"/>
              <a:t>Thus</a:t>
            </a:r>
          </a:p>
          <a:p>
            <a:pPr marL="0" indent="0">
              <a:buFont typeface="Garamond" pitchFamily="18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896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Action</a:t>
            </a:r>
          </a:p>
          <a:p>
            <a:pPr lvl="1"/>
            <a:r>
              <a:rPr lang="en-US" sz="2800" dirty="0" err="1"/>
              <a:t>Transtive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Intransitive</a:t>
            </a:r>
          </a:p>
          <a:p>
            <a:pPr lvl="1"/>
            <a:endParaRPr lang="en-US" sz="2800" dirty="0"/>
          </a:p>
          <a:p>
            <a:r>
              <a:rPr lang="en-US" sz="3200" dirty="0"/>
              <a:t>State of Being</a:t>
            </a:r>
          </a:p>
          <a:p>
            <a:pPr lvl="1"/>
            <a:r>
              <a:rPr lang="en-US" sz="2800" dirty="0"/>
              <a:t>Be</a:t>
            </a:r>
          </a:p>
          <a:p>
            <a:pPr lvl="1"/>
            <a:r>
              <a:rPr lang="en-US" sz="2800" dirty="0"/>
              <a:t>Linking</a:t>
            </a:r>
          </a:p>
        </p:txBody>
      </p:sp>
    </p:spTree>
    <p:extLst>
      <p:ext uri="{BB962C8B-B14F-4D97-AF65-F5344CB8AC3E}">
        <p14:creationId xmlns:p14="http://schemas.microsoft.com/office/powerpoint/2010/main" val="2680518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2F23521-6CBD-4705-81D9-BB12AE1A3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Conjunction Practice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382F7C-DB25-4C8E-928C-8D5C9193DE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Underline and identify the conjunctions: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Although Lady </a:t>
            </a:r>
            <a:r>
              <a:rPr lang="en-US" sz="2400" dirty="0" err="1"/>
              <a:t>Grimshaw</a:t>
            </a:r>
            <a:r>
              <a:rPr lang="en-US" sz="2400" dirty="0"/>
              <a:t> offered us both tea and coffee, we refused to take advantage of her hospitality, for the hour was late; we agreed to return within a few days.</a:t>
            </a:r>
          </a:p>
        </p:txBody>
      </p:sp>
    </p:spTree>
    <p:extLst>
      <p:ext uri="{BB962C8B-B14F-4D97-AF65-F5344CB8AC3E}">
        <p14:creationId xmlns:p14="http://schemas.microsoft.com/office/powerpoint/2010/main" val="32727425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E805E-1D15-4738-B8F6-5D4ACC5FE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Interjections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0EAA-6D5F-4E3A-8B3B-DB7BDDD0B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03120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 word used to express emotion at a low, moderate, or high level.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400" dirty="0"/>
              <a:t>Examples:</a:t>
            </a:r>
          </a:p>
          <a:p>
            <a:r>
              <a:rPr lang="en-US" sz="2400" b="1" i="1" dirty="0"/>
              <a:t>Well</a:t>
            </a:r>
            <a:r>
              <a:rPr lang="en-US" sz="2400" dirty="0"/>
              <a:t>, you’re wrong again.</a:t>
            </a:r>
          </a:p>
          <a:p>
            <a:r>
              <a:rPr lang="en-US" sz="2400" b="1" i="1" dirty="0"/>
              <a:t>Wow</a:t>
            </a:r>
            <a:r>
              <a:rPr lang="en-US" sz="2400" dirty="0"/>
              <a:t>! What a car!</a:t>
            </a:r>
          </a:p>
        </p:txBody>
      </p:sp>
    </p:spTree>
    <p:extLst>
      <p:ext uri="{BB962C8B-B14F-4D97-AF65-F5344CB8AC3E}">
        <p14:creationId xmlns:p14="http://schemas.microsoft.com/office/powerpoint/2010/main" val="2495497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33BD-B506-4D5E-A904-EE0E5E50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Sentence Pattern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2E10-A808-4F5E-961C-79DF3C7D1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Subject – Be Verb – Adverb (of time or place)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2000" dirty="0"/>
              <a:t>Example: </a:t>
            </a:r>
          </a:p>
          <a:p>
            <a:pPr marL="0" indent="0">
              <a:buNone/>
            </a:pPr>
            <a:r>
              <a:rPr lang="en-US" sz="2000" dirty="0"/>
              <a:t>The King is here.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7912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33BD-B506-4D5E-A904-EE0E5E50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Sentence Pattern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2E10-A808-4F5E-961C-79DF3C7D1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Subject – Be Verb – Predicate Adjective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2000" dirty="0"/>
              <a:t>Example: </a:t>
            </a:r>
          </a:p>
          <a:p>
            <a:pPr marL="0" indent="0">
              <a:buNone/>
            </a:pPr>
            <a:r>
              <a:rPr lang="en-US" sz="2000" dirty="0"/>
              <a:t>The King will be generous.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2187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33BD-B506-4D5E-A904-EE0E5E50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Sentence Pattern #2 with a pedestal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2E10-A808-4F5E-961C-79DF3C7D1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Subject – Be Verb – Predicate Adjective is a Prepositional Phase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2000" dirty="0"/>
              <a:t>Example: </a:t>
            </a:r>
          </a:p>
          <a:p>
            <a:pPr marL="0" indent="0">
              <a:buNone/>
            </a:pPr>
            <a:r>
              <a:rPr lang="en-US" sz="2000" dirty="0"/>
              <a:t>The King is out of breath.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6786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33BD-B506-4D5E-A904-EE0E5E50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Sentence Pattern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2E10-A808-4F5E-961C-79DF3C7D1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Subject – Be Verb – Predicate Noun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2000" dirty="0"/>
              <a:t>Example: The King is a friend.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3655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333BD-B506-4D5E-A904-EE0E5E500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Sentence Pattern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12E10-A808-4F5E-961C-79DF3C7D1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Subject – Linking Verb – Predicate Adjective</a:t>
            </a:r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r>
              <a:rPr lang="en-US" sz="2000" dirty="0"/>
              <a:t>Example: </a:t>
            </a:r>
          </a:p>
          <a:p>
            <a:pPr marL="0" indent="0">
              <a:buNone/>
            </a:pPr>
            <a:r>
              <a:rPr lang="en-US" sz="2000" dirty="0"/>
              <a:t>The King seems happy.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2373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51B82-DF9B-4B45-8B7D-953810105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96A33D-0B11-4C15-BB5A-2C39790F47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836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Transitive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Followed by an object indicating who or what receives the action</a:t>
            </a:r>
          </a:p>
          <a:p>
            <a:r>
              <a:rPr lang="en-US" sz="2400" dirty="0"/>
              <a:t>He </a:t>
            </a:r>
            <a:r>
              <a:rPr lang="en-US" sz="2400" i="1" dirty="0"/>
              <a:t>aced</a:t>
            </a:r>
            <a:r>
              <a:rPr lang="en-US" sz="2400" dirty="0"/>
              <a:t> the quiz.</a:t>
            </a:r>
          </a:p>
          <a:p>
            <a:r>
              <a:rPr lang="en-US" sz="2400" dirty="0"/>
              <a:t>She </a:t>
            </a:r>
            <a:r>
              <a:rPr lang="en-US" sz="2400" i="1" dirty="0"/>
              <a:t>hit</a:t>
            </a:r>
            <a:r>
              <a:rPr lang="en-US" sz="2400" dirty="0"/>
              <a:t> the folks.</a:t>
            </a:r>
          </a:p>
          <a:p>
            <a:r>
              <a:rPr lang="en-US" sz="2400" dirty="0"/>
              <a:t>Mrs. Roundy’s students </a:t>
            </a:r>
            <a:r>
              <a:rPr lang="en-US" sz="2400" i="1" dirty="0"/>
              <a:t>rocked</a:t>
            </a:r>
            <a:r>
              <a:rPr lang="en-US" sz="2400" dirty="0"/>
              <a:t> the entire 5k.</a:t>
            </a:r>
          </a:p>
        </p:txBody>
      </p:sp>
    </p:spTree>
    <p:extLst>
      <p:ext uri="{BB962C8B-B14F-4D97-AF65-F5344CB8AC3E}">
        <p14:creationId xmlns:p14="http://schemas.microsoft.com/office/powerpoint/2010/main" val="4166309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Intransitive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Not followed by an object</a:t>
            </a:r>
          </a:p>
          <a:p>
            <a:r>
              <a:rPr lang="en-US" sz="2400" dirty="0"/>
              <a:t>He </a:t>
            </a:r>
            <a:r>
              <a:rPr lang="en-US" sz="2400" i="1" dirty="0"/>
              <a:t>aced</a:t>
            </a:r>
            <a:r>
              <a:rPr lang="en-US" sz="2400" dirty="0"/>
              <a:t>.</a:t>
            </a:r>
          </a:p>
          <a:p>
            <a:r>
              <a:rPr lang="en-US" sz="2400" dirty="0"/>
              <a:t>She </a:t>
            </a:r>
            <a:r>
              <a:rPr lang="en-US" sz="2400" i="1" dirty="0"/>
              <a:t>hit</a:t>
            </a:r>
            <a:r>
              <a:rPr lang="en-US" sz="2400" dirty="0"/>
              <a:t>.</a:t>
            </a:r>
          </a:p>
          <a:p>
            <a:r>
              <a:rPr lang="en-US" sz="2400" dirty="0"/>
              <a:t>Mrs. Roundy’s students </a:t>
            </a:r>
            <a:r>
              <a:rPr lang="en-US" sz="2400" i="1" dirty="0"/>
              <a:t>rocked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4180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Are</a:t>
            </a:r>
          </a:p>
          <a:p>
            <a:r>
              <a:rPr lang="en-US" sz="2400" dirty="0"/>
              <a:t>Is</a:t>
            </a:r>
          </a:p>
          <a:p>
            <a:r>
              <a:rPr lang="en-US" sz="2400" dirty="0"/>
              <a:t>Am</a:t>
            </a:r>
          </a:p>
          <a:p>
            <a:r>
              <a:rPr lang="en-US" sz="2400" dirty="0"/>
              <a:t>Was</a:t>
            </a:r>
          </a:p>
          <a:p>
            <a:r>
              <a:rPr lang="en-US" sz="2400" dirty="0"/>
              <a:t>Were</a:t>
            </a:r>
          </a:p>
          <a:p>
            <a:r>
              <a:rPr lang="en-US" sz="2400" dirty="0"/>
              <a:t>Be</a:t>
            </a:r>
          </a:p>
          <a:p>
            <a:r>
              <a:rPr lang="en-US" sz="2400" dirty="0"/>
              <a:t>Being</a:t>
            </a:r>
          </a:p>
          <a:p>
            <a:r>
              <a:rPr lang="en-US" sz="2400" dirty="0"/>
              <a:t>Been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8582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Verbs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7652" y="2103120"/>
            <a:ext cx="10323444" cy="393192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Replace a Be Verb without changing the meaning of the sentence.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They </a:t>
            </a:r>
            <a:r>
              <a:rPr lang="en-US" sz="2200" i="1" dirty="0"/>
              <a:t>were</a:t>
            </a:r>
            <a:r>
              <a:rPr lang="en-US" sz="2200" dirty="0"/>
              <a:t> happy.</a:t>
            </a:r>
          </a:p>
          <a:p>
            <a:pPr lvl="1"/>
            <a:r>
              <a:rPr lang="en-US" sz="2200" dirty="0"/>
              <a:t>They </a:t>
            </a:r>
            <a:r>
              <a:rPr lang="en-US" sz="2200" i="1" dirty="0"/>
              <a:t>seemed</a:t>
            </a:r>
            <a:r>
              <a:rPr lang="en-US" sz="2200" dirty="0"/>
              <a:t> happy.</a:t>
            </a:r>
          </a:p>
          <a:p>
            <a:pPr lvl="1"/>
            <a:endParaRPr lang="en-US" sz="2200" dirty="0"/>
          </a:p>
          <a:p>
            <a:pPr lvl="1"/>
            <a:r>
              <a:rPr lang="en-US" sz="2200" dirty="0"/>
              <a:t>Stupid snacks </a:t>
            </a:r>
            <a:r>
              <a:rPr lang="en-US" sz="2200" i="1" dirty="0"/>
              <a:t>are</a:t>
            </a:r>
            <a:r>
              <a:rPr lang="en-US" sz="2200" dirty="0"/>
              <a:t> delicious!</a:t>
            </a:r>
          </a:p>
          <a:p>
            <a:pPr lvl="1"/>
            <a:r>
              <a:rPr lang="en-US" sz="2200" dirty="0"/>
              <a:t>Stupid snacks </a:t>
            </a:r>
            <a:r>
              <a:rPr lang="en-US" sz="2200" i="1" dirty="0"/>
              <a:t>taste</a:t>
            </a:r>
            <a:r>
              <a:rPr lang="en-US" sz="2200" dirty="0"/>
              <a:t> delicious!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77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 Phrases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709529"/>
            <a:ext cx="10058400" cy="46515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/>
              <a:t>The last word in a verb phrase, or the main verb, determines if the phrase is an action or state of being.</a:t>
            </a:r>
          </a:p>
          <a:p>
            <a:pPr marL="342900" indent="-342900">
              <a:buFont typeface="+mj-lt"/>
              <a:buAutoNum type="arabicPeriod"/>
            </a:pPr>
            <a:endParaRPr lang="en-US" sz="2800" dirty="0"/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Modals: shall, should, will, would, can, could, may, might, must, have to, had to, </a:t>
            </a:r>
          </a:p>
          <a:p>
            <a:pPr marL="274320" lvl="1" indent="0">
              <a:buNone/>
            </a:pPr>
            <a:r>
              <a:rPr lang="en-US" sz="2400" dirty="0"/>
              <a:t>ought to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Forms of have: has, have, had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Forms of be: are, is, am, was, were, be, being, been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800" dirty="0"/>
              <a:t>Forms of do: do, does, did</a:t>
            </a:r>
          </a:p>
        </p:txBody>
      </p:sp>
    </p:spTree>
    <p:extLst>
      <p:ext uri="{BB962C8B-B14F-4D97-AF65-F5344CB8AC3E}">
        <p14:creationId xmlns:p14="http://schemas.microsoft.com/office/powerpoint/2010/main" val="1358576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589585"/>
            <a:ext cx="10058400" cy="947668"/>
          </a:xfrm>
        </p:spPr>
        <p:txBody>
          <a:bodyPr>
            <a:normAutofit fontScale="90000"/>
          </a:bodyPr>
          <a:lstStyle/>
          <a:p>
            <a:r>
              <a:rPr lang="en-US" dirty="0"/>
              <a:t>Verb Practice: </a:t>
            </a:r>
            <a:r>
              <a:rPr lang="en-US" sz="1600" dirty="0"/>
              <a:t>Mark each sentence with one of the following:</a:t>
            </a:r>
            <a:br>
              <a:rPr lang="en-US" sz="1600" dirty="0"/>
            </a:br>
            <a:r>
              <a:rPr lang="en-US" sz="1600" dirty="0"/>
              <a:t>A. Be Verb	B. Linking Verb		C. Intransitive (no object)	D. Transitive (object follows verb)</a:t>
            </a:r>
            <a:br>
              <a:rPr lang="en-US" sz="16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38470"/>
            <a:ext cx="10058400" cy="4876800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US" dirty="0"/>
              <a:t>I </a:t>
            </a:r>
            <a:r>
              <a:rPr lang="en-US" b="1" i="1" dirty="0"/>
              <a:t>felt</a:t>
            </a:r>
            <a:r>
              <a:rPr lang="en-US" dirty="0"/>
              <a:t> the torn material.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I </a:t>
            </a:r>
            <a:r>
              <a:rPr lang="en-US" b="1" i="1" dirty="0"/>
              <a:t>felt</a:t>
            </a:r>
            <a:r>
              <a:rPr lang="en-US" i="1" dirty="0"/>
              <a:t> </a:t>
            </a:r>
            <a:r>
              <a:rPr lang="en-US" dirty="0"/>
              <a:t>sorry about the mistake.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cadet </a:t>
            </a:r>
            <a:r>
              <a:rPr lang="en-US" b="1" i="1" dirty="0"/>
              <a:t>sounded</a:t>
            </a:r>
            <a:r>
              <a:rPr lang="en-US" dirty="0"/>
              <a:t> angry.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cadet </a:t>
            </a:r>
            <a:r>
              <a:rPr lang="en-US" b="1" i="1" dirty="0"/>
              <a:t>sounde</a:t>
            </a:r>
            <a:r>
              <a:rPr lang="en-US" i="1" dirty="0"/>
              <a:t>d</a:t>
            </a:r>
            <a:r>
              <a:rPr lang="en-US" dirty="0"/>
              <a:t> the trumpet.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comet </a:t>
            </a:r>
            <a:r>
              <a:rPr lang="en-US" b="1" i="1" dirty="0"/>
              <a:t>has been</a:t>
            </a:r>
            <a:r>
              <a:rPr lang="en-US" dirty="0"/>
              <a:t> in the sky.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Everyone </a:t>
            </a:r>
            <a:r>
              <a:rPr lang="en-US" b="1" i="1" dirty="0"/>
              <a:t>has been looking</a:t>
            </a:r>
            <a:r>
              <a:rPr lang="en-US" dirty="0"/>
              <a:t> for hours at the unusual sight.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beach has </a:t>
            </a:r>
            <a:r>
              <a:rPr lang="en-US" b="1" i="1" dirty="0"/>
              <a:t>been looking</a:t>
            </a:r>
            <a:r>
              <a:rPr lang="en-US" dirty="0"/>
              <a:t> lovely.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beach </a:t>
            </a:r>
            <a:r>
              <a:rPr lang="en-US" b="1" i="1" dirty="0"/>
              <a:t>has</a:t>
            </a:r>
            <a:r>
              <a:rPr lang="en-US" dirty="0"/>
              <a:t> an irresistible allure.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My neighbor Janelle </a:t>
            </a:r>
            <a:r>
              <a:rPr lang="en-US" b="1" i="1" dirty="0"/>
              <a:t>has acted</a:t>
            </a:r>
            <a:r>
              <a:rPr lang="en-US" dirty="0"/>
              <a:t> in a few low-budget films.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Because of her experience, she </a:t>
            </a:r>
            <a:r>
              <a:rPr lang="en-US" b="1" i="1" dirty="0"/>
              <a:t>acts</a:t>
            </a:r>
            <a:r>
              <a:rPr lang="en-US" dirty="0"/>
              <a:t> rather snobbish now.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most expensive items</a:t>
            </a:r>
            <a:r>
              <a:rPr lang="en-US" b="1" i="1" dirty="0"/>
              <a:t> were</a:t>
            </a:r>
            <a:r>
              <a:rPr lang="en-US" dirty="0"/>
              <a:t> in a locked cabinet.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 two customers </a:t>
            </a:r>
            <a:r>
              <a:rPr lang="en-US" b="1" i="1" dirty="0"/>
              <a:t>were waiting</a:t>
            </a:r>
            <a:r>
              <a:rPr lang="en-US" dirty="0"/>
              <a:t> patiently.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They </a:t>
            </a:r>
            <a:r>
              <a:rPr lang="en-US" b="1" i="1" dirty="0"/>
              <a:t>were buying</a:t>
            </a:r>
            <a:r>
              <a:rPr lang="en-US" dirty="0"/>
              <a:t> a retirement gift for a beloved colleague.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They </a:t>
            </a:r>
            <a:r>
              <a:rPr lang="en-US" b="1" i="1" dirty="0"/>
              <a:t>seemed</a:t>
            </a:r>
            <a:r>
              <a:rPr lang="en-US" dirty="0"/>
              <a:t> nervous about making the best choice.</a:t>
            </a:r>
          </a:p>
          <a:p>
            <a:pPr lvl="0"/>
            <a:r>
              <a:rPr lang="en-US" dirty="0"/>
              <a:t>They finally </a:t>
            </a:r>
            <a:r>
              <a:rPr lang="en-US" b="1" i="1" dirty="0"/>
              <a:t>selected</a:t>
            </a:r>
            <a:r>
              <a:rPr lang="en-US" dirty="0"/>
              <a:t> a jeweled kaleidoscope.</a:t>
            </a:r>
          </a:p>
          <a:p>
            <a:pPr marL="0" indent="0">
              <a:buNone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8425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Prepositions: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400" dirty="0"/>
              <a:t>A word that relates a noun or pronoun to the rest of the sentence. The noun or pronoun is known as the </a:t>
            </a:r>
            <a:r>
              <a:rPr lang="en-US" sz="2400" b="1" i="1" dirty="0"/>
              <a:t>Object of the Preposition.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When you see a word expressing time, location, or condition that is followed by a noun or a pronoun, you have a prepositional phrase.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Categories of Prepositions:</a:t>
            </a:r>
          </a:p>
          <a:p>
            <a:r>
              <a:rPr lang="en-US" sz="2400" dirty="0"/>
              <a:t>Adjective</a:t>
            </a:r>
          </a:p>
          <a:p>
            <a:r>
              <a:rPr lang="en-US" sz="2400" dirty="0"/>
              <a:t>Adverb</a:t>
            </a:r>
          </a:p>
        </p:txBody>
      </p:sp>
    </p:spTree>
    <p:extLst>
      <p:ext uri="{BB962C8B-B14F-4D97-AF65-F5344CB8AC3E}">
        <p14:creationId xmlns:p14="http://schemas.microsoft.com/office/powerpoint/2010/main" val="1953558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1254</TotalTime>
  <Words>970</Words>
  <Application>Microsoft Office PowerPoint</Application>
  <PresentationFormat>Widescreen</PresentationFormat>
  <Paragraphs>250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Calibri</vt:lpstr>
      <vt:lpstr>Century Gothic</vt:lpstr>
      <vt:lpstr>Garamond</vt:lpstr>
      <vt:lpstr>Savon</vt:lpstr>
      <vt:lpstr>Grammar</vt:lpstr>
      <vt:lpstr>Verbs</vt:lpstr>
      <vt:lpstr>Transitive Verbs</vt:lpstr>
      <vt:lpstr>Intransitive Verbs</vt:lpstr>
      <vt:lpstr>Be Verbs</vt:lpstr>
      <vt:lpstr>Linking Verbs</vt:lpstr>
      <vt:lpstr>Verb Phrases</vt:lpstr>
      <vt:lpstr>Verb Practice: Mark each sentence with one of the following: A. Be Verb B. Linking Verb  C. Intransitive (no object) D. Transitive (object follows verb) </vt:lpstr>
      <vt:lpstr>Prepositions:</vt:lpstr>
      <vt:lpstr>Adjective Preposition</vt:lpstr>
      <vt:lpstr>Adverbial Prepositions:</vt:lpstr>
      <vt:lpstr>Common Prepositions</vt:lpstr>
      <vt:lpstr>Preposition Practice (Mon)</vt:lpstr>
      <vt:lpstr>More Preposition Practice (Tues)</vt:lpstr>
      <vt:lpstr>Conjunctions</vt:lpstr>
      <vt:lpstr>Coordinating Conjunctions</vt:lpstr>
      <vt:lpstr>Subordinating Conjunctions</vt:lpstr>
      <vt:lpstr>Correlative Conjunctions</vt:lpstr>
      <vt:lpstr>Conjunctive Adverbs Adverbs that do the work of conjunctions by following a semi-colon – Joins two sentences together</vt:lpstr>
      <vt:lpstr>Conjunction Practice</vt:lpstr>
      <vt:lpstr>Interjections</vt:lpstr>
      <vt:lpstr>Sentence Pattern #1</vt:lpstr>
      <vt:lpstr>Sentence Pattern #2</vt:lpstr>
      <vt:lpstr>Sentence Pattern #2 with a pedestal</vt:lpstr>
      <vt:lpstr>Sentence Pattern #3</vt:lpstr>
      <vt:lpstr>Sentence Pattern #4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Grammar</dc:title>
  <dc:creator>Lyndee Roundy</dc:creator>
  <cp:lastModifiedBy>Lyndee Roundy</cp:lastModifiedBy>
  <cp:revision>15</cp:revision>
  <cp:lastPrinted>2017-10-30T14:19:42Z</cp:lastPrinted>
  <dcterms:created xsi:type="dcterms:W3CDTF">2017-10-21T16:50:46Z</dcterms:created>
  <dcterms:modified xsi:type="dcterms:W3CDTF">2017-11-29T20:00:49Z</dcterms:modified>
</cp:coreProperties>
</file>